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75" r:id="rId2"/>
    <p:sldId id="347" r:id="rId3"/>
    <p:sldId id="348" r:id="rId4"/>
    <p:sldId id="349" r:id="rId5"/>
    <p:sldId id="351" r:id="rId6"/>
    <p:sldId id="352" r:id="rId7"/>
    <p:sldId id="350" r:id="rId8"/>
    <p:sldId id="353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peterson" initials="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73810" autoAdjust="0"/>
  </p:normalViewPr>
  <p:slideViewPr>
    <p:cSldViewPr>
      <p:cViewPr varScale="1">
        <p:scale>
          <a:sx n="67" d="100"/>
          <a:sy n="67" d="100"/>
        </p:scale>
        <p:origin x="616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98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9FBC66-F8AB-0641-A990-9A5FE160A9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90BE1-DC2B-2E4A-AEBD-FB63C8B102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562BD-A59D-114C-956B-7DCE986E5401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A5D4D-EE46-3342-93F2-5B7DD93289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18599-03EE-7649-BF1F-B6390BEE36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7548-8FB7-C648-A804-221DD6279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5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9A704A3-AE45-4392-9A77-CD7B7FC8C139}" type="datetimeFigureOut">
              <a:rPr lang="en-US" smtClean="0"/>
              <a:pPr/>
              <a:t>5/21/18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7D6E360-4388-4499-B5BC-963D976D51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6E360-4388-4499-B5BC-963D976D511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6E360-4388-4499-B5BC-963D976D511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01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6E360-4388-4499-B5BC-963D976D511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59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6E360-4388-4499-B5BC-963D976D511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47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6E360-4388-4499-B5BC-963D976D511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01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6E360-4388-4499-B5BC-963D976D511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17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6E360-4388-4499-B5BC-963D976D511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01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415F3DE5-1A9D-47D2-97E4-DE3771BFEFE6}" type="datetimeFigureOut">
              <a:rPr lang="en-US" smtClean="0"/>
              <a:pPr/>
              <a:t>5/21/18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8858A2-3CF6-45FF-AE1B-18DDED8FFF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3DE5-1A9D-47D2-97E4-DE3771BFEFE6}" type="datetimeFigureOut">
              <a:rPr lang="en-US" smtClean="0"/>
              <a:pPr/>
              <a:t>5/21/18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8A2-3CF6-45FF-AE1B-18DDED8FFF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3DE5-1A9D-47D2-97E4-DE3771BFEFE6}" type="datetimeFigureOut">
              <a:rPr lang="en-US" smtClean="0"/>
              <a:pPr/>
              <a:t>5/21/18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8A2-3CF6-45FF-AE1B-18DDED8FFF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3DE5-1A9D-47D2-97E4-DE3771BFEFE6}" type="datetimeFigureOut">
              <a:rPr lang="en-US" smtClean="0"/>
              <a:pPr/>
              <a:t>5/21/18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8A2-3CF6-45FF-AE1B-18DDED8FFF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3DE5-1A9D-47D2-97E4-DE3771BFEFE6}" type="datetimeFigureOut">
              <a:rPr lang="en-US" smtClean="0"/>
              <a:pPr/>
              <a:t>5/21/18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8A2-3CF6-45FF-AE1B-18DDED8FFF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3DE5-1A9D-47D2-97E4-DE3771BFEFE6}" type="datetimeFigureOut">
              <a:rPr lang="en-US" smtClean="0"/>
              <a:pPr/>
              <a:t>5/21/18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8A2-3CF6-45FF-AE1B-18DDED8FFF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5F3DE5-1A9D-47D2-97E4-DE3771BFEFE6}" type="datetimeFigureOut">
              <a:rPr lang="en-US" smtClean="0"/>
              <a:pPr/>
              <a:t>5/21/18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8858A2-3CF6-45FF-AE1B-18DDED8FFF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415F3DE5-1A9D-47D2-97E4-DE3771BFEFE6}" type="datetimeFigureOut">
              <a:rPr lang="en-US" smtClean="0"/>
              <a:pPr/>
              <a:t>5/21/18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D38858A2-3CF6-45FF-AE1B-18DDED8FFF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3DE5-1A9D-47D2-97E4-DE3771BFEFE6}" type="datetimeFigureOut">
              <a:rPr lang="en-US" smtClean="0"/>
              <a:pPr/>
              <a:t>5/21/18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8A2-3CF6-45FF-AE1B-18DDED8FFF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3DE5-1A9D-47D2-97E4-DE3771BFEFE6}" type="datetimeFigureOut">
              <a:rPr lang="en-US" smtClean="0"/>
              <a:pPr/>
              <a:t>5/21/18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8A2-3CF6-45FF-AE1B-18DDED8FFF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3DE5-1A9D-47D2-97E4-DE3771BFEFE6}" type="datetimeFigureOut">
              <a:rPr lang="en-US" smtClean="0"/>
              <a:pPr/>
              <a:t>5/21/18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8A2-3CF6-45FF-AE1B-18DDED8FFF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15F3DE5-1A9D-47D2-97E4-DE3771BFEFE6}" type="datetimeFigureOut">
              <a:rPr lang="en-US" smtClean="0"/>
              <a:pPr/>
              <a:t>5/21/18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8858A2-3CF6-45FF-AE1B-18DDED8FFF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799" y="838200"/>
            <a:ext cx="8610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  <a:latin typeface="Garamond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>
                <a:solidFill>
                  <a:schemeClr val="bg1"/>
                </a:solidFill>
                <a:latin typeface="Garamond" pitchFamily="18" charset="0"/>
                <a:cs typeface="Times New Roman" pitchFamily="18" charset="0"/>
              </a:rPr>
              <a:t>Clean Energy Virginia Initiative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Garamond" pitchFamily="18" charset="0"/>
                <a:cs typeface="Times New Roman" pitchFamily="18" charset="0"/>
              </a:rPr>
              <a:t>Energy Policy Roundtable in the PJM Footprint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Garamond" pitchFamily="18" charset="0"/>
                <a:cs typeface="Times New Roman" pitchFamily="18" charset="0"/>
              </a:rPr>
              <a:t>May 23, 2018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603116"/>
            <a:ext cx="1427603" cy="14300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6963" y="4648200"/>
            <a:ext cx="74142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Angela Navarro</a:t>
            </a:r>
          </a:p>
          <a:p>
            <a:pPr algn="ctr"/>
            <a:r>
              <a:rPr lang="en-US" sz="2800" dirty="0"/>
              <a:t>Deputy Secretary of Commerce and Trade</a:t>
            </a:r>
          </a:p>
          <a:p>
            <a:pPr algn="ctr"/>
            <a:r>
              <a:rPr lang="en-US" sz="2800" dirty="0"/>
              <a:t>Commonwealth of Virginia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066800"/>
          </a:xfrm>
        </p:spPr>
        <p:txBody>
          <a:bodyPr/>
          <a:lstStyle/>
          <a:p>
            <a:pPr algn="ctr"/>
            <a:r>
              <a:rPr lang="en-US" b="1" u="sng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11658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i="1" dirty="0"/>
              <a:t>Executive Order 57</a:t>
            </a:r>
            <a:r>
              <a:rPr lang="en-US" sz="3200" dirty="0"/>
              <a:t>: Signed in June 2016 to review concrete steps to reduce carbon from Virginia’s power plants.</a:t>
            </a:r>
          </a:p>
          <a:p>
            <a:pPr lvl="1"/>
            <a:r>
              <a:rPr lang="en-US" sz="3000" b="1" dirty="0"/>
              <a:t>The workgroup met 6 times and received over 8,000 public comments.</a:t>
            </a:r>
          </a:p>
          <a:p>
            <a:pPr marL="109728" indent="0">
              <a:buNone/>
            </a:pPr>
            <a:endParaRPr lang="en-US" sz="3200" dirty="0"/>
          </a:p>
          <a:p>
            <a:pPr>
              <a:spcAft>
                <a:spcPts val="300"/>
              </a:spcAft>
            </a:pPr>
            <a:r>
              <a:rPr lang="en-US" sz="3200" b="1" i="1" dirty="0"/>
              <a:t>Executive Directive 11</a:t>
            </a:r>
            <a:r>
              <a:rPr lang="en-US" sz="3200" dirty="0"/>
              <a:t>: Signed in May 2017 and directed DEQ to draft regulations enabling Virginia to develop a carbon reduction program that includes the following:</a:t>
            </a:r>
          </a:p>
          <a:p>
            <a:pPr lvl="1">
              <a:spcAft>
                <a:spcPts val="300"/>
              </a:spcAft>
            </a:pPr>
            <a:r>
              <a:rPr lang="en-US" sz="3000" b="1" dirty="0"/>
              <a:t>Provisions allowing for the  trading of carbon allowances through a multi-state market; and </a:t>
            </a:r>
          </a:p>
          <a:p>
            <a:pPr lvl="1">
              <a:spcAft>
                <a:spcPts val="300"/>
              </a:spcAft>
            </a:pPr>
            <a:r>
              <a:rPr lang="en-US" sz="3000" b="1" dirty="0"/>
              <a:t>A corresponding level of stringency to carbon limits in other states. </a:t>
            </a:r>
          </a:p>
          <a:p>
            <a:pPr marL="411480" lvl="1" indent="0">
              <a:buNone/>
            </a:pPr>
            <a:endParaRPr lang="en-US" sz="3200" dirty="0"/>
          </a:p>
          <a:p>
            <a:pPr lvl="1"/>
            <a:endParaRPr lang="en-US" dirty="0"/>
          </a:p>
          <a:p>
            <a:pPr marL="109728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71134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Overview of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10115312" cy="4800600"/>
          </a:xfrm>
        </p:spPr>
        <p:txBody>
          <a:bodyPr>
            <a:normAutofit/>
          </a:bodyPr>
          <a:lstStyle/>
          <a:p>
            <a:r>
              <a:rPr lang="en-US" dirty="0"/>
              <a:t>Places carbon dioxide limits on fossil fuel fired electric generating units by 30% between 2020 and 2030.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The framework utilizes the RGGI August 2017 model rule, with additional provisions and modifications.</a:t>
            </a:r>
          </a:p>
          <a:p>
            <a:pPr marL="411480" lvl="1" indent="0">
              <a:buNone/>
            </a:pPr>
            <a:endParaRPr lang="en-US" sz="18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marL="109728" indent="0">
              <a:buNone/>
            </a:pPr>
            <a:endParaRPr lang="en-US" sz="1400" dirty="0"/>
          </a:p>
          <a:p>
            <a:pPr lvl="0"/>
            <a:endParaRPr lang="en-US" sz="2000" dirty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61341"/>
            <a:ext cx="7450013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BBE04F9-C16D-D34B-903E-7252C99A178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128655"/>
            <a:ext cx="1771650" cy="208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10482"/>
            <a:ext cx="5105400" cy="602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096000" y="1253835"/>
            <a:ext cx="5867400" cy="5280717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-US" sz="3200" b="1" u="sng" dirty="0">
                <a:ea typeface="Calibri"/>
                <a:cs typeface="Times New Roman"/>
              </a:rPr>
              <a:t>Role of the RGGI States:</a:t>
            </a:r>
            <a:endParaRPr lang="en-US" sz="32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Symbol"/>
              <a:buChar char=""/>
            </a:pPr>
            <a:r>
              <a:rPr lang="en-US" sz="2800" dirty="0">
                <a:ea typeface="Calibri"/>
                <a:cs typeface="Times New Roman"/>
              </a:rPr>
              <a:t>Set the cap and rate of decline </a:t>
            </a:r>
          </a:p>
          <a:p>
            <a:pPr marL="342900" indent="-342900">
              <a:lnSpc>
                <a:spcPct val="115000"/>
              </a:lnSpc>
              <a:buFont typeface="Symbol"/>
              <a:buChar char=""/>
            </a:pPr>
            <a:r>
              <a:rPr lang="en-US" sz="2800" dirty="0">
                <a:ea typeface="Calibri"/>
                <a:cs typeface="Times New Roman"/>
              </a:rPr>
              <a:t>Distribute allowances via the auction </a:t>
            </a:r>
          </a:p>
          <a:p>
            <a:pPr marL="342900" indent="-342900">
              <a:lnSpc>
                <a:spcPct val="115000"/>
              </a:lnSpc>
              <a:buFont typeface="Symbol"/>
              <a:buChar char=""/>
            </a:pPr>
            <a:r>
              <a:rPr lang="en-US" sz="2800" dirty="0">
                <a:ea typeface="Calibri"/>
                <a:cs typeface="Times New Roman"/>
              </a:rPr>
              <a:t>Invest proceeds from the auction </a:t>
            </a:r>
          </a:p>
          <a:p>
            <a:pPr marL="342900" indent="-342900">
              <a:lnSpc>
                <a:spcPct val="115000"/>
              </a:lnSpc>
              <a:buFont typeface="Symbol"/>
              <a:buChar char=""/>
            </a:pPr>
            <a:r>
              <a:rPr lang="en-US" sz="2800" dirty="0">
                <a:ea typeface="Calibri"/>
                <a:cs typeface="Times New Roman"/>
              </a:rPr>
              <a:t>Oversee compliance and enforcement</a:t>
            </a:r>
          </a:p>
          <a:p>
            <a:pPr marL="342900" indent="-342900">
              <a:lnSpc>
                <a:spcPct val="115000"/>
              </a:lnSpc>
              <a:buFont typeface="Symbol"/>
              <a:buChar char=""/>
            </a:pPr>
            <a:r>
              <a:rPr lang="en-US" sz="2800" dirty="0">
                <a:ea typeface="Calibri"/>
                <a:cs typeface="Times New Roman"/>
              </a:rPr>
              <a:t>Review the program every 4 years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Calibri"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8361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908" y="228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How Virginia’s Program Operates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8600" y="1143000"/>
            <a:ext cx="5638800" cy="5257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-US" sz="2400" b="1" dirty="0">
                <a:ea typeface="Calibri"/>
                <a:cs typeface="Times New Roman"/>
              </a:rPr>
              <a:t>RGGI Auction Format: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  <a:tabLst>
                <a:tab pos="342900" algn="l"/>
              </a:tabLst>
            </a:pPr>
            <a:r>
              <a:rPr lang="en-US" sz="2500" dirty="0">
                <a:ea typeface="Calibri"/>
                <a:cs typeface="Times New Roman"/>
              </a:rPr>
              <a:t>The original holder of allowances (the state) submits them to be auctioned.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  <a:tabLst>
                <a:tab pos="342900" algn="l"/>
              </a:tabLst>
            </a:pPr>
            <a:r>
              <a:rPr lang="en-US" sz="2500" dirty="0">
                <a:ea typeface="Calibri"/>
                <a:cs typeface="Times New Roman"/>
              </a:rPr>
              <a:t>The auction determines an allowance price. 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  <a:tabLst>
                <a:tab pos="342900" algn="l"/>
              </a:tabLst>
            </a:pPr>
            <a:r>
              <a:rPr lang="en-US" sz="2500" dirty="0">
                <a:ea typeface="Calibri"/>
                <a:cs typeface="Times New Roman"/>
              </a:rPr>
              <a:t>The covered sources must purchase allowances to cover the amount of  carbon emitted from covered units.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  <a:tabLst>
                <a:tab pos="342900" algn="l"/>
              </a:tabLst>
            </a:pPr>
            <a:r>
              <a:rPr lang="en-US" sz="2500" dirty="0">
                <a:ea typeface="Calibri"/>
                <a:cs typeface="Times New Roman"/>
              </a:rPr>
              <a:t>The auction revenue from the sale of allowances is reimbursed to the state.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096000" y="1143000"/>
            <a:ext cx="6095999" cy="5257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-US" sz="2400" b="1" dirty="0">
                <a:ea typeface="Calibri"/>
                <a:cs typeface="Times New Roman"/>
              </a:rPr>
              <a:t>Virginia’s Program: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500" dirty="0">
                <a:ea typeface="Calibri"/>
                <a:cs typeface="Times New Roman"/>
              </a:rPr>
              <a:t>Virginia allocates allowances to covered sources.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500" dirty="0">
                <a:ea typeface="Calibri"/>
                <a:cs typeface="Times New Roman"/>
              </a:rPr>
              <a:t>The covered sources consign the allowances to the RGGI quarterly auctions.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500" dirty="0">
                <a:ea typeface="Calibri"/>
                <a:cs typeface="Times New Roman"/>
              </a:rPr>
              <a:t>The covered source must also purchase allowances to cover the amount of  carbon emitted from covered units.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500" dirty="0">
                <a:ea typeface="Calibri"/>
                <a:cs typeface="Times New Roman"/>
              </a:rPr>
              <a:t>The difference between what is sold and what is purchased is distributed back to the covered source.</a:t>
            </a:r>
          </a:p>
        </p:txBody>
      </p:sp>
    </p:spTree>
    <p:extLst>
      <p:ext uri="{BB962C8B-B14F-4D97-AF65-F5344CB8AC3E}">
        <p14:creationId xmlns:p14="http://schemas.microsoft.com/office/powerpoint/2010/main" val="27107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1066800"/>
          </a:xfrm>
        </p:spPr>
        <p:txBody>
          <a:bodyPr/>
          <a:lstStyle/>
          <a:p>
            <a:pPr algn="ctr"/>
            <a:r>
              <a:rPr lang="en-US" b="1" u="sng" dirty="0"/>
              <a:t>Allowance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11811000" cy="54102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95% </a:t>
            </a:r>
            <a:r>
              <a:rPr lang="en-US" sz="3200" dirty="0"/>
              <a:t>of the allowances will be allocated to covered units to be consigned to the RGGI quarterly auctions.</a:t>
            </a:r>
          </a:p>
          <a:p>
            <a:pPr lvl="1"/>
            <a:r>
              <a:rPr lang="en-US" sz="2800" dirty="0"/>
              <a:t>The proposed regulation applies to fossil fuel fired electric generating units that are 25 megawatts and greater.</a:t>
            </a:r>
          </a:p>
          <a:p>
            <a:pPr lvl="1"/>
            <a:r>
              <a:rPr lang="en-US" sz="2800" dirty="0"/>
              <a:t>Fossil fuels must constitute 10% or more of the total fuel mix.</a:t>
            </a:r>
          </a:p>
          <a:p>
            <a:pPr marL="109728" indent="0">
              <a:buNone/>
            </a:pPr>
            <a:endParaRPr lang="en-US" sz="3200" dirty="0"/>
          </a:p>
          <a:p>
            <a:r>
              <a:rPr lang="en-US" sz="3200" b="1" u="sng" dirty="0"/>
              <a:t>5% </a:t>
            </a:r>
            <a:r>
              <a:rPr lang="en-US" sz="3200" dirty="0"/>
              <a:t>of the allowances will be allocated to the Department of Mines Minerals and Energy for carbon abatement programs.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109728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96331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Covered Units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2296"/>
            <a:ext cx="8067555" cy="5185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083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8229600" cy="1066800"/>
          </a:xfrm>
        </p:spPr>
        <p:txBody>
          <a:bodyPr/>
          <a:lstStyle/>
          <a:p>
            <a:pPr algn="ctr"/>
            <a:r>
              <a:rPr lang="en-US" b="1" u="sng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11658600" cy="4800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3100" dirty="0"/>
              <a:t>June 26, 2017: Notice of Intended Regulatory Action (NOIRA) published in Virginia Register</a:t>
            </a:r>
          </a:p>
          <a:p>
            <a:pPr marL="109728" indent="0">
              <a:buNone/>
            </a:pPr>
            <a:endParaRPr lang="en-US" sz="3100" dirty="0"/>
          </a:p>
          <a:p>
            <a:pPr lvl="0"/>
            <a:r>
              <a:rPr lang="en-US" sz="3100" dirty="0"/>
              <a:t>June 26, 2017 – July 26, 2017: Public comment period</a:t>
            </a:r>
          </a:p>
          <a:p>
            <a:pPr marL="109728" indent="0">
              <a:buNone/>
            </a:pPr>
            <a:endParaRPr lang="en-US" sz="3100" dirty="0"/>
          </a:p>
          <a:p>
            <a:pPr lvl="0"/>
            <a:r>
              <a:rPr lang="en-US" sz="3100" dirty="0"/>
              <a:t>August – September, 2017: Regulatory Advisory Panel (RAP)</a:t>
            </a:r>
          </a:p>
          <a:p>
            <a:pPr lvl="1"/>
            <a:r>
              <a:rPr lang="en-US" sz="3100" dirty="0"/>
              <a:t>3 separate meetings</a:t>
            </a:r>
          </a:p>
          <a:p>
            <a:pPr lvl="0"/>
            <a:endParaRPr lang="en-US" sz="3100" dirty="0"/>
          </a:p>
          <a:p>
            <a:pPr lvl="0"/>
            <a:r>
              <a:rPr lang="en-US" sz="3100" dirty="0"/>
              <a:t>November 16: Air Pollution Control Board approved the regulation</a:t>
            </a:r>
          </a:p>
          <a:p>
            <a:pPr marL="109728" indent="0">
              <a:buNone/>
            </a:pPr>
            <a:endParaRPr lang="en-US" sz="3100" dirty="0"/>
          </a:p>
          <a:p>
            <a:pPr lvl="0"/>
            <a:r>
              <a:rPr lang="en-US" sz="3100" dirty="0"/>
              <a:t>January 8, 2018: Draft regulation published in the Virginia Register</a:t>
            </a:r>
          </a:p>
          <a:p>
            <a:pPr lvl="1"/>
            <a:r>
              <a:rPr lang="en-US" sz="3100" dirty="0"/>
              <a:t>90 day public comment period ended April 9, 2018</a:t>
            </a:r>
          </a:p>
          <a:p>
            <a:pPr lvl="1"/>
            <a:endParaRPr lang="en-US" sz="3100" u="sng" dirty="0"/>
          </a:p>
          <a:p>
            <a:r>
              <a:rPr lang="en-US" sz="3100" dirty="0"/>
              <a:t>March 7, 2018 – March 19, 2018: Six public hearings throughout Virginia</a:t>
            </a:r>
          </a:p>
          <a:p>
            <a:pPr marL="411480" lvl="1" indent="0">
              <a:buNone/>
            </a:pPr>
            <a:endParaRPr lang="en-US" sz="2800" dirty="0"/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109728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34649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2149</TotalTime>
  <Words>479</Words>
  <Application>Microsoft Macintosh PowerPoint</Application>
  <PresentationFormat>Widescreen</PresentationFormat>
  <Paragraphs>75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Garamond</vt:lpstr>
      <vt:lpstr>Georgia</vt:lpstr>
      <vt:lpstr>Symbol</vt:lpstr>
      <vt:lpstr>Times New Roman</vt:lpstr>
      <vt:lpstr>Trebuchet MS</vt:lpstr>
      <vt:lpstr>Wingdings 2</vt:lpstr>
      <vt:lpstr>Urban</vt:lpstr>
      <vt:lpstr>PowerPoint Presentation</vt:lpstr>
      <vt:lpstr>Background</vt:lpstr>
      <vt:lpstr>Overview of Proposal</vt:lpstr>
      <vt:lpstr>PowerPoint Presentation</vt:lpstr>
      <vt:lpstr>How Virginia’s Program Operates</vt:lpstr>
      <vt:lpstr>Allowance Allocation</vt:lpstr>
      <vt:lpstr>Covered Units</vt:lpstr>
      <vt:lpstr>Timeline</vt:lpstr>
    </vt:vector>
  </TitlesOfParts>
  <Company>Virginia IT Infrastructure Partnership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mpeterson</dc:creator>
  <cp:lastModifiedBy>Susan Rivo</cp:lastModifiedBy>
  <cp:revision>194</cp:revision>
  <cp:lastPrinted>2018-05-21T19:09:32Z</cp:lastPrinted>
  <dcterms:created xsi:type="dcterms:W3CDTF">2015-11-02T15:54:35Z</dcterms:created>
  <dcterms:modified xsi:type="dcterms:W3CDTF">2018-05-22T01:58:49Z</dcterms:modified>
</cp:coreProperties>
</file>